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32"/>
  </p:notesMasterIdLst>
  <p:handoutMasterIdLst>
    <p:handoutMasterId r:id="rId33"/>
  </p:handoutMasterIdLst>
  <p:sldIdLst>
    <p:sldId id="257" r:id="rId2"/>
    <p:sldId id="273" r:id="rId3"/>
    <p:sldId id="277" r:id="rId4"/>
    <p:sldId id="286" r:id="rId5"/>
    <p:sldId id="278" r:id="rId6"/>
    <p:sldId id="280" r:id="rId7"/>
    <p:sldId id="360" r:id="rId8"/>
    <p:sldId id="285" r:id="rId9"/>
    <p:sldId id="349" r:id="rId10"/>
    <p:sldId id="260" r:id="rId11"/>
    <p:sldId id="362" r:id="rId12"/>
    <p:sldId id="361" r:id="rId13"/>
    <p:sldId id="309" r:id="rId14"/>
    <p:sldId id="355" r:id="rId15"/>
    <p:sldId id="356" r:id="rId16"/>
    <p:sldId id="357" r:id="rId17"/>
    <p:sldId id="358" r:id="rId18"/>
    <p:sldId id="290" r:id="rId19"/>
    <p:sldId id="364" r:id="rId20"/>
    <p:sldId id="365" r:id="rId21"/>
    <p:sldId id="363" r:id="rId22"/>
    <p:sldId id="312" r:id="rId23"/>
    <p:sldId id="307" r:id="rId24"/>
    <p:sldId id="346" r:id="rId25"/>
    <p:sldId id="271" r:id="rId26"/>
    <p:sldId id="359" r:id="rId27"/>
    <p:sldId id="296" r:id="rId28"/>
    <p:sldId id="276" r:id="rId29"/>
    <p:sldId id="343" r:id="rId30"/>
    <p:sldId id="34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urali Dharan" initials="M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717" autoAdjust="0"/>
  </p:normalViewPr>
  <p:slideViewPr>
    <p:cSldViewPr>
      <p:cViewPr varScale="1">
        <p:scale>
          <a:sx n="70" d="100"/>
          <a:sy n="70" d="100"/>
        </p:scale>
        <p:origin x="14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019DF-7C83-4345-B836-ECBAC1ED1205}" type="datetimeFigureOut">
              <a:rPr lang="en-US" smtClean="0"/>
              <a:pPr/>
              <a:t>4/23/2016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2D296-643E-4983-A593-F932CEA71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792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85D7B-6EC3-48A0-9CAC-987D5A4E90B3}" type="datetimeFigureOut">
              <a:rPr lang="en-US" smtClean="0"/>
              <a:pPr/>
              <a:t>4/23/2016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16B08-A330-4249-BD8B-D15F876D7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798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77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70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17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87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37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1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46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1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04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57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7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27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42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68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567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97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67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71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216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866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4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93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68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02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65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73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75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4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VLSI Test Symposium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VLSI Test Symposium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VLSI Test Symposium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VLSI Test Symposium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VLSI Test Symposium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VLSI Test Symposium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VLSI Test Symposium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VLSI Test Symposium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VLSI Test Symposium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VLSI Test Symposium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VLSI Test Symposium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VLSI Test Symposium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839200" cy="219075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Failure Evasion: Statistically Solving the NP Complete Problem of</a:t>
            </a:r>
            <a:br>
              <a:rPr lang="en-US" sz="4000" dirty="0"/>
            </a:br>
            <a:r>
              <a:rPr lang="en-US" sz="4000" dirty="0"/>
              <a:t>Testing Difficult-to-Detect Faults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54102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sz="quarter" idx="1"/>
          </p:nvPr>
        </p:nvSpPr>
        <p:spPr>
          <a:xfrm>
            <a:off x="0" y="5257800"/>
            <a:ext cx="9144000" cy="1600200"/>
          </a:xfrm>
        </p:spPr>
        <p:txBody>
          <a:bodyPr>
            <a:normAutofit fontScale="85000" lnSpcReduction="10000"/>
          </a:bodyPr>
          <a:lstStyle/>
          <a:p>
            <a:pPr algn="ctr"/>
            <a:endParaRPr lang="en-US" sz="2600" b="1" dirty="0"/>
          </a:p>
          <a:p>
            <a:r>
              <a:rPr lang="en-US" sz="2600" b="1" dirty="0">
                <a:effectLst/>
              </a:rPr>
              <a:t>   Murali Venkatasubramanian                                         </a:t>
            </a:r>
            <a:r>
              <a:rPr lang="en-US" sz="2600" b="1" dirty="0" err="1">
                <a:effectLst/>
              </a:rPr>
              <a:t>Vishwani</a:t>
            </a:r>
            <a:r>
              <a:rPr lang="en-US" sz="2600" b="1" dirty="0">
                <a:effectLst/>
              </a:rPr>
              <a:t> D. Agrawal</a:t>
            </a:r>
          </a:p>
          <a:p>
            <a:pPr algn="ctr"/>
            <a:r>
              <a:rPr lang="en-US" sz="2600" b="1" dirty="0"/>
              <a:t>         Ph.D. Candidate                                            James J. Danaher Professor</a:t>
            </a:r>
            <a:endParaRPr lang="en-US" sz="2600" b="1" dirty="0">
              <a:effectLst/>
            </a:endParaRPr>
          </a:p>
          <a:p>
            <a:pPr lvl="0" algn="ctr"/>
            <a:r>
              <a:rPr lang="en-US" sz="2600" b="1" dirty="0">
                <a:solidFill>
                  <a:srgbClr val="00B0F0"/>
                </a:solidFill>
                <a:effectLst/>
              </a:rPr>
              <a:t>Department of Electrical and Computer Engineering </a:t>
            </a:r>
          </a:p>
          <a:p>
            <a:pPr lvl="0" algn="ctr"/>
            <a:r>
              <a:rPr lang="en-US" sz="2600" b="1" dirty="0">
                <a:solidFill>
                  <a:srgbClr val="F78819"/>
                </a:solidFill>
                <a:effectLst/>
              </a:rPr>
              <a:t>Auburn University</a:t>
            </a:r>
          </a:p>
          <a:p>
            <a:endParaRPr lang="en-US" sz="2400" dirty="0">
              <a:effectLst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b="3306"/>
          <a:stretch>
            <a:fillRect/>
          </a:stretch>
        </p:blipFill>
        <p:spPr bwMode="auto">
          <a:xfrm>
            <a:off x="3467100" y="2419350"/>
            <a:ext cx="23241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Mahalanobis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sz="2800" dirty="0" smtClean="0"/>
              </a:p>
              <a:p>
                <a:pPr lvl="1"/>
                <a:r>
                  <a:rPr lang="en-US" sz="2400" dirty="0" smtClean="0"/>
                  <a:t>x = vector of data</a:t>
                </a:r>
              </a:p>
              <a:p>
                <a:pPr lvl="1"/>
                <a:r>
                  <a:rPr lang="el-GR" sz="2400" dirty="0" smtClean="0"/>
                  <a:t>μ</a:t>
                </a:r>
                <a:r>
                  <a:rPr lang="en-US" sz="2400" dirty="0" smtClean="0"/>
                  <a:t> = Vector of mean values of independent variables</a:t>
                </a:r>
              </a:p>
              <a:p>
                <a:pPr lvl="1"/>
                <a:r>
                  <a:rPr lang="en-US" sz="2400" dirty="0" smtClean="0"/>
                  <a:t>S</a:t>
                </a:r>
                <a:r>
                  <a:rPr lang="en-US" sz="2400" baseline="30000" dirty="0" smtClean="0"/>
                  <a:t>-1</a:t>
                </a:r>
                <a:r>
                  <a:rPr lang="en-US" sz="2400" dirty="0" smtClean="0"/>
                  <a:t> = Inverse covariance matrix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Measures how similar or dissimilar are a set of conditions to a sample set.</a:t>
                </a:r>
              </a:p>
              <a:p>
                <a:pPr lvl="1"/>
                <a:r>
                  <a:rPr lang="en-US" dirty="0" smtClean="0"/>
                  <a:t>Used to find outliers in a dataset.</a:t>
                </a:r>
              </a:p>
              <a:p>
                <a:endParaRPr lang="en-US" dirty="0"/>
              </a:p>
              <a:p>
                <a:r>
                  <a:rPr lang="en-US" dirty="0" smtClean="0"/>
                  <a:t>Properties:</a:t>
                </a:r>
              </a:p>
              <a:p>
                <a:pPr lvl="1"/>
                <a:r>
                  <a:rPr lang="en-US" dirty="0" smtClean="0"/>
                  <a:t>Elliptical pattern of distribution of variables.</a:t>
                </a:r>
              </a:p>
              <a:p>
                <a:pPr lvl="1"/>
                <a:r>
                  <a:rPr lang="en-US" dirty="0" smtClean="0"/>
                  <a:t>Variations in each direction are different.</a:t>
                </a:r>
              </a:p>
              <a:p>
                <a:pPr lvl="1"/>
                <a:r>
                  <a:rPr lang="en-US" dirty="0" smtClean="0"/>
                  <a:t>Accounts for covariance between variables.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VLSI Test Symposium 2016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smtClean="0"/>
              <a:t>Graphical Illustration</a:t>
            </a:r>
            <a:endParaRPr lang="en-US" sz="4800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419600" cy="4623816"/>
          </a:xfrm>
        </p:spPr>
        <p:txBody>
          <a:bodyPr>
            <a:normAutofit/>
          </a:bodyPr>
          <a:lstStyle/>
          <a:p>
            <a:r>
              <a:rPr lang="en-US" sz="2500" dirty="0" smtClean="0"/>
              <a:t>If X and Y are uncorrelated, there would be a circular or spherical distribution.</a:t>
            </a:r>
          </a:p>
          <a:p>
            <a:pPr lvl="1"/>
            <a:r>
              <a:rPr lang="en-US" sz="2200" dirty="0" smtClean="0"/>
              <a:t>Euclidian distribution.</a:t>
            </a:r>
          </a:p>
          <a:p>
            <a:endParaRPr lang="en-US" dirty="0"/>
          </a:p>
          <a:p>
            <a:r>
              <a:rPr lang="en-US" sz="2500" dirty="0" smtClean="0"/>
              <a:t>Correlations between X and Y causes an elliptical pattern to emerge.</a:t>
            </a:r>
          </a:p>
          <a:p>
            <a:pPr lvl="1"/>
            <a:r>
              <a:rPr lang="en-US" sz="2200" dirty="0" smtClean="0"/>
              <a:t>Variables with alike properties are at same Mahalanobis distance.</a:t>
            </a:r>
            <a:endParaRPr lang="en-US" sz="2200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" r="3774"/>
          <a:stretch/>
        </p:blipFill>
        <p:spPr>
          <a:xfrm>
            <a:off x="4572000" y="1885429"/>
            <a:ext cx="4398802" cy="4362971"/>
          </a:xfr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VLSI Test Symposium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584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709660" cy="1252728"/>
          </a:xfrm>
        </p:spPr>
        <p:txBody>
          <a:bodyPr>
            <a:noAutofit/>
          </a:bodyPr>
          <a:lstStyle/>
          <a:p>
            <a:r>
              <a:rPr lang="en-US" sz="4000" dirty="0" smtClean="0"/>
              <a:t>Applications of </a:t>
            </a:r>
            <a:r>
              <a:rPr lang="en-US" sz="4000" dirty="0" err="1" smtClean="0"/>
              <a:t>Mahalanobis</a:t>
            </a:r>
            <a:r>
              <a:rPr lang="en-US" sz="4000" dirty="0" smtClean="0"/>
              <a:t> </a:t>
            </a:r>
            <a:r>
              <a:rPr lang="en-US" sz="4000" dirty="0" smtClean="0"/>
              <a:t>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 smtClean="0"/>
              <a:t>Used for classifying faults in analog testing [Long et al., 2012; Han et al., 2013]</a:t>
            </a:r>
            <a:r>
              <a:rPr lang="en-US" sz="2600" dirty="0" smtClean="0">
                <a:latin typeface="Corbel" charset="0"/>
              </a:rPr>
              <a:t>.</a:t>
            </a:r>
          </a:p>
          <a:p>
            <a:endParaRPr lang="en-US" sz="2800" dirty="0" smtClean="0"/>
          </a:p>
          <a:p>
            <a:r>
              <a:rPr lang="en-US" sz="3100" dirty="0" smtClean="0"/>
              <a:t>Also used for multi-dimensional </a:t>
            </a:r>
            <a:r>
              <a:rPr lang="en-US" sz="3100" dirty="0" err="1" smtClean="0"/>
              <a:t>Iddq</a:t>
            </a:r>
            <a:r>
              <a:rPr lang="en-US" sz="3100" dirty="0" smtClean="0"/>
              <a:t> testing [Nakamura and Tanaka, 2010].</a:t>
            </a:r>
            <a:endParaRPr lang="en-US" sz="2600" dirty="0" smtClean="0"/>
          </a:p>
          <a:p>
            <a:endParaRPr lang="en-US" sz="2800" dirty="0" smtClean="0"/>
          </a:p>
          <a:p>
            <a:r>
              <a:rPr lang="en-US" sz="3100" dirty="0" smtClean="0"/>
              <a:t>However, </a:t>
            </a:r>
            <a:r>
              <a:rPr lang="en-US" sz="3100" dirty="0" err="1" smtClean="0"/>
              <a:t>Mahalanobis</a:t>
            </a:r>
            <a:r>
              <a:rPr lang="en-US" sz="3100" dirty="0" smtClean="0"/>
              <a:t> distance has never been used to derive tests for stuck-at faults.</a:t>
            </a:r>
            <a:endParaRPr lang="en-US" sz="2600" dirty="0"/>
          </a:p>
          <a:p>
            <a:endParaRPr lang="en-US" sz="2800" dirty="0" smtClean="0"/>
          </a:p>
          <a:p>
            <a:r>
              <a:rPr lang="en-US" sz="3100" dirty="0" smtClean="0"/>
              <a:t>Proposed algorithm classifies test </a:t>
            </a:r>
            <a:r>
              <a:rPr lang="en-US" sz="3100" dirty="0" smtClean="0"/>
              <a:t>vectors in the vector space </a:t>
            </a:r>
            <a:r>
              <a:rPr lang="en-US" sz="3100" dirty="0" smtClean="0"/>
              <a:t>into </a:t>
            </a:r>
            <a:r>
              <a:rPr lang="en-US" sz="3100" dirty="0" smtClean="0"/>
              <a:t>three categories:</a:t>
            </a:r>
          </a:p>
          <a:p>
            <a:pPr lvl="1"/>
            <a:r>
              <a:rPr lang="en-US" sz="2600" dirty="0" smtClean="0"/>
              <a:t>Activation vectors</a:t>
            </a:r>
          </a:p>
          <a:p>
            <a:pPr lvl="1"/>
            <a:r>
              <a:rPr lang="en-US" sz="2600" dirty="0" smtClean="0"/>
              <a:t>Propagation vectors</a:t>
            </a:r>
          </a:p>
          <a:p>
            <a:pPr lvl="1"/>
            <a:r>
              <a:rPr lang="en-US" sz="2600" dirty="0" smtClean="0"/>
              <a:t>Failed vectors</a:t>
            </a:r>
            <a:endParaRPr lang="en-US" sz="2600" dirty="0"/>
          </a:p>
          <a:p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VLSI Test Symposium 2016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093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Implementation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VLSI Test Symposium 2016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126022" cy="4940123"/>
          </a:xfrm>
        </p:spPr>
      </p:pic>
    </p:spTree>
    <p:extLst>
      <p:ext uri="{BB962C8B-B14F-4D97-AF65-F5344CB8AC3E}">
        <p14:creationId xmlns:p14="http://schemas.microsoft.com/office/powerpoint/2010/main" val="136133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Algorithm: A Working </a:t>
            </a:r>
            <a:r>
              <a:rPr lang="en-US" dirty="0"/>
              <a:t>E</a:t>
            </a:r>
            <a:r>
              <a:rPr lang="en-US" dirty="0" smtClean="0"/>
              <a:t>xample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3384" r="6701"/>
          <a:stretch/>
        </p:blipFill>
        <p:spPr>
          <a:xfrm>
            <a:off x="0" y="2093620"/>
            <a:ext cx="4572000" cy="3349754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3384" r="7547"/>
          <a:stretch/>
        </p:blipFill>
        <p:spPr>
          <a:xfrm>
            <a:off x="4517964" y="2145173"/>
            <a:ext cx="4369668" cy="327111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86201" y="5410200"/>
            <a:ext cx="35851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Initial probability values for random search</a:t>
            </a:r>
            <a:endParaRPr lang="en-US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416283"/>
            <a:ext cx="373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Initial Probability values for proposed algorithm</a:t>
            </a:r>
            <a:endParaRPr lang="en-US" sz="2600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VLSI Test Symposium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5 Iterations..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86201" y="5410200"/>
            <a:ext cx="35851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Probability values for random search</a:t>
            </a:r>
            <a:endParaRPr lang="en-US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416283"/>
            <a:ext cx="373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Probability values for proposed algorithm</a:t>
            </a:r>
            <a:endParaRPr lang="en-US" sz="2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6190" r="7547"/>
          <a:stretch/>
        </p:blipFill>
        <p:spPr>
          <a:xfrm>
            <a:off x="76200" y="2133072"/>
            <a:ext cx="4495800" cy="3267797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6190" r="7547"/>
          <a:stretch/>
        </p:blipFill>
        <p:spPr>
          <a:xfrm>
            <a:off x="4593449" y="2133600"/>
            <a:ext cx="4484376" cy="3259494"/>
          </a:xfrm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VLSI Test Symposium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10 Iterations..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86201" y="5410200"/>
            <a:ext cx="35851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Probability values for random search</a:t>
            </a:r>
            <a:endParaRPr lang="en-US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416283"/>
            <a:ext cx="373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Probability values for proposed algorithm</a:t>
            </a:r>
            <a:endParaRPr lang="en-US" sz="2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6190" r="7547"/>
          <a:stretch/>
        </p:blipFill>
        <p:spPr>
          <a:xfrm>
            <a:off x="68584" y="1976736"/>
            <a:ext cx="4618888" cy="3357264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6190" r="7547"/>
          <a:stretch/>
        </p:blipFill>
        <p:spPr>
          <a:xfrm>
            <a:off x="4583804" y="1998583"/>
            <a:ext cx="4483996" cy="3259217"/>
          </a:xfr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VLSI Test Symposium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15 Iterations..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86201" y="5410200"/>
            <a:ext cx="35851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Probability values for random search</a:t>
            </a:r>
            <a:endParaRPr lang="en-US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416283"/>
            <a:ext cx="373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Probability values for proposed algorithm</a:t>
            </a:r>
            <a:endParaRPr lang="en-US" sz="2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6190" r="7547"/>
          <a:stretch/>
        </p:blipFill>
        <p:spPr>
          <a:xfrm>
            <a:off x="99956" y="2108913"/>
            <a:ext cx="4587515" cy="3334461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6190" r="7547"/>
          <a:stretch/>
        </p:blipFill>
        <p:spPr>
          <a:xfrm>
            <a:off x="4572000" y="2108913"/>
            <a:ext cx="4541875" cy="3301287"/>
          </a:xfr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VLSI Test Symposium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0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Results</a:t>
            </a:r>
            <a:endParaRPr lang="en-US" sz="6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of Results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VLSI Test Symposium 2016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en-US" dirty="0"/>
              <a:t>A </a:t>
            </a:r>
            <a:r>
              <a:rPr lang="en-US" i="1" dirty="0"/>
              <a:t>n </a:t>
            </a:r>
            <a:r>
              <a:rPr lang="en-US" dirty="0"/>
              <a:t>primary input (PI) circuit can have N = 2</a:t>
            </a:r>
            <a:r>
              <a:rPr lang="en-US" baseline="30000" dirty="0"/>
              <a:t>n</a:t>
            </a:r>
            <a:r>
              <a:rPr lang="en-US" dirty="0"/>
              <a:t> possible test vector combinations.</a:t>
            </a:r>
          </a:p>
          <a:p>
            <a:pPr lvl="1" fontAlgn="base"/>
            <a:r>
              <a:rPr lang="en-US" dirty="0"/>
              <a:t>A test can be found from among these N vectors.</a:t>
            </a:r>
          </a:p>
          <a:p>
            <a:endParaRPr lang="en-US" dirty="0" smtClean="0"/>
          </a:p>
          <a:p>
            <a:pPr fontAlgn="base"/>
            <a:r>
              <a:rPr lang="en-US" dirty="0"/>
              <a:t>Hence, VLSI testing problem can rephrased as an unsorted database search problem of N elements.</a:t>
            </a:r>
          </a:p>
          <a:p>
            <a:pPr lvl="1" fontAlgn="base"/>
            <a:r>
              <a:rPr lang="en-US" dirty="0"/>
              <a:t>In our best interest to implement one of the fastest unsorted database search algorithms to find test vectors.</a:t>
            </a:r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Grover's quantum </a:t>
            </a:r>
            <a:r>
              <a:rPr lang="en-US" dirty="0"/>
              <a:t>search algorithm [Grover, 1996] can search through an unsorted database in sub-linear time.</a:t>
            </a:r>
          </a:p>
          <a:p>
            <a:pPr lvl="1" fontAlgn="base"/>
            <a:r>
              <a:rPr lang="en-US" dirty="0"/>
              <a:t>Deemed the fastest way to search an unsorted database theoretically [Bennett el al., 1997].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Growing </a:t>
            </a:r>
            <a:r>
              <a:rPr lang="en-US" dirty="0"/>
              <a:t>interest in quantum computing leading to revisiting of NP hard problems.</a:t>
            </a:r>
          </a:p>
          <a:p>
            <a:pPr lvl="1" fontAlgn="base"/>
            <a:r>
              <a:rPr lang="en-US" dirty="0"/>
              <a:t>Find optimal solutions in linear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9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Definition of problem statement</a:t>
            </a:r>
          </a:p>
          <a:p>
            <a:endParaRPr lang="en-US" sz="2800" dirty="0" smtClean="0"/>
          </a:p>
          <a:p>
            <a:r>
              <a:rPr lang="en-US" sz="2800" dirty="0" smtClean="0"/>
              <a:t>Research summary of ATPG</a:t>
            </a:r>
          </a:p>
          <a:p>
            <a:endParaRPr lang="en-US" sz="2800" dirty="0" smtClean="0"/>
          </a:p>
          <a:p>
            <a:r>
              <a:rPr lang="en-US" sz="2800" dirty="0" smtClean="0"/>
              <a:t>Overview of proposed algorithm</a:t>
            </a:r>
          </a:p>
          <a:p>
            <a:pPr marL="118872" indent="0">
              <a:buNone/>
            </a:pPr>
            <a:endParaRPr lang="en-US" sz="2800" dirty="0" smtClean="0"/>
          </a:p>
          <a:p>
            <a:r>
              <a:rPr lang="en-US" sz="2800" dirty="0" smtClean="0"/>
              <a:t>Analysis of results</a:t>
            </a:r>
          </a:p>
          <a:p>
            <a:endParaRPr lang="en-US" sz="2800" dirty="0"/>
          </a:p>
          <a:p>
            <a:r>
              <a:rPr lang="en-US" sz="2800" dirty="0" smtClean="0"/>
              <a:t>Elaboration of Future work</a:t>
            </a:r>
          </a:p>
          <a:p>
            <a:endParaRPr lang="en-US" sz="2800" dirty="0"/>
          </a:p>
          <a:p>
            <a:r>
              <a:rPr lang="en-US" sz="2800" dirty="0" smtClean="0"/>
              <a:t>Conclusion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VLSI Test Symposium 2016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(contd..)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VLSI Test Symposium 2016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Simulated various benchmark circuits using our proposed algorithm.</a:t>
            </a:r>
          </a:p>
          <a:p>
            <a:pPr lvl="1"/>
            <a:r>
              <a:rPr lang="en-US" dirty="0" smtClean="0"/>
              <a:t>Focused on stuck-at faults with only 1-2 tests.</a:t>
            </a:r>
          </a:p>
          <a:p>
            <a:pPr lvl="1"/>
            <a:r>
              <a:rPr lang="en-US" dirty="0" smtClean="0"/>
              <a:t>Derived average iteration time for each case.</a:t>
            </a:r>
          </a:p>
          <a:p>
            <a:endParaRPr lang="en-US" dirty="0"/>
          </a:p>
          <a:p>
            <a:r>
              <a:rPr lang="en-US" dirty="0" smtClean="0"/>
              <a:t>Compared results with random search and Grover’s quantum database search.</a:t>
            </a:r>
          </a:p>
          <a:p>
            <a:endParaRPr lang="en-US" dirty="0"/>
          </a:p>
          <a:p>
            <a:r>
              <a:rPr lang="en-US" dirty="0" smtClean="0"/>
              <a:t>Use of Grover’s algorithm a yardstick to show efficiency of our algorithm.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3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Circuit Analysis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1773936"/>
            <a:ext cx="3733800" cy="43982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given circuit has a stuck-at-1 fault on a line.</a:t>
            </a:r>
          </a:p>
          <a:p>
            <a:endParaRPr lang="en-US" dirty="0" smtClean="0"/>
          </a:p>
          <a:p>
            <a:r>
              <a:rPr lang="en-US" dirty="0" smtClean="0"/>
              <a:t>Fault site has:</a:t>
            </a:r>
          </a:p>
          <a:p>
            <a:pPr lvl="1"/>
            <a:r>
              <a:rPr lang="en-US" dirty="0" smtClean="0"/>
              <a:t>One successful test.</a:t>
            </a:r>
          </a:p>
          <a:p>
            <a:pPr lvl="1"/>
            <a:r>
              <a:rPr lang="en-US" dirty="0" smtClean="0"/>
              <a:t>Eight activation vectors.</a:t>
            </a:r>
          </a:p>
          <a:p>
            <a:pPr lvl="1"/>
            <a:r>
              <a:rPr lang="en-US" dirty="0" smtClean="0"/>
              <a:t>Four propagation vectors.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Performed 100 trial runs on the faulty circuit.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 t="6723" r="3054" b="5863"/>
          <a:stretch/>
        </p:blipFill>
        <p:spPr>
          <a:xfrm>
            <a:off x="3907301" y="2743200"/>
            <a:ext cx="5030959" cy="214434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VLSI Test Symposium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5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Circuit Results (#PIs = 6)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" y="6096000"/>
            <a:ext cx="8938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Iterative search duration distribution to search for the correct test vector.</a:t>
            </a:r>
            <a:endParaRPr lang="en-US" sz="22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VLSI Test Symposium 2016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31670"/>
            <a:ext cx="6330706" cy="4566605"/>
          </a:xfrm>
        </p:spPr>
      </p:pic>
    </p:spTree>
    <p:extLst>
      <p:ext uri="{BB962C8B-B14F-4D97-AF65-F5344CB8AC3E}">
        <p14:creationId xmlns:p14="http://schemas.microsoft.com/office/powerpoint/2010/main" val="327450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Average Iterations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452398"/>
              </p:ext>
            </p:extLst>
          </p:nvPr>
        </p:nvGraphicFramePr>
        <p:xfrm>
          <a:off x="228602" y="1524000"/>
          <a:ext cx="8610598" cy="4935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3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525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234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Circuit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Search space size, N = 2</a:t>
                      </a:r>
                      <a:r>
                        <a:rPr lang="en-US" sz="2000" baseline="30000" dirty="0" smtClean="0"/>
                        <a:t>#PI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Grover’s</a:t>
                      </a:r>
                      <a:r>
                        <a:rPr lang="en-US" sz="2000" baseline="0" dirty="0" smtClean="0"/>
                        <a:t> quantum search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baseline="0" dirty="0" smtClean="0"/>
                        <a:t> (√N)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Proposed</a:t>
                      </a:r>
                      <a:r>
                        <a:rPr lang="en-US" sz="2000" baseline="0" dirty="0" smtClean="0"/>
                        <a:t> algorithm</a:t>
                      </a: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Random search</a:t>
                      </a:r>
                      <a:r>
                        <a:rPr lang="en-US" sz="2000" baseline="0" dirty="0" smtClean="0"/>
                        <a:t> (~ N/2)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77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Decoder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(#PI = 8)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16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133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77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Ones Counter</a:t>
                      </a:r>
                    </a:p>
                    <a:p>
                      <a:pPr algn="ctr"/>
                      <a:r>
                        <a:rPr lang="en-US" sz="2000" dirty="0" smtClean="0"/>
                        <a:t>(#PI = 9)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512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23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76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288</a:t>
                      </a:r>
                      <a:endParaRPr lang="en-US" sz="20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77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int2float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(#PI = 11)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2048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46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180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1010</a:t>
                      </a:r>
                      <a:endParaRPr lang="en-US" sz="20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77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Parity logic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(#PI = 16)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65536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256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847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32751</a:t>
                      </a:r>
                      <a:endParaRPr lang="en-US" sz="20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97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mux logic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(#PI = </a:t>
                      </a:r>
                      <a:r>
                        <a:rPr lang="en-US" sz="2000" dirty="0" smtClean="0"/>
                        <a:t>21)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2097152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1448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6842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>
                          <a:solidFill>
                            <a:srgbClr val="FF0000"/>
                          </a:solidFill>
                        </a:rPr>
                        <a:t>1048573</a:t>
                      </a:r>
                      <a:endParaRPr lang="en-US" sz="2000" baseline="30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VLSI Test Symposium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6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Algorithm Complexity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VLSI Test Symposium 2016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343400"/>
          </a:xfrm>
        </p:spPr>
      </p:pic>
    </p:spTree>
    <p:extLst>
      <p:ext uri="{BB962C8B-B14F-4D97-AF65-F5344CB8AC3E}">
        <p14:creationId xmlns:p14="http://schemas.microsoft.com/office/powerpoint/2010/main" val="218523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Conclusion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81060" cy="4800600"/>
          </a:xfrm>
        </p:spPr>
        <p:txBody>
          <a:bodyPr>
            <a:noAutofit/>
          </a:bodyPr>
          <a:lstStyle/>
          <a:p>
            <a:r>
              <a:rPr lang="en-US" sz="2500" dirty="0" smtClean="0"/>
              <a:t>Showed evolution of ATPG algorithms over the past 50 years.</a:t>
            </a:r>
          </a:p>
          <a:p>
            <a:endParaRPr lang="en-US" sz="2500" dirty="0" smtClean="0"/>
          </a:p>
          <a:p>
            <a:r>
              <a:rPr lang="en-US" sz="2500" dirty="0" smtClean="0"/>
              <a:t>Redefined the testing problem as a database search problem.</a:t>
            </a:r>
          </a:p>
          <a:p>
            <a:endParaRPr lang="en-US" sz="2500" dirty="0"/>
          </a:p>
          <a:p>
            <a:r>
              <a:rPr lang="en-US" sz="2500" dirty="0" smtClean="0"/>
              <a:t>Used </a:t>
            </a:r>
            <a:r>
              <a:rPr lang="en-US" sz="2500" dirty="0"/>
              <a:t>“</a:t>
            </a:r>
            <a:r>
              <a:rPr lang="en-US" sz="2500" dirty="0" err="1"/>
              <a:t>Mahalanobis</a:t>
            </a:r>
            <a:r>
              <a:rPr lang="en-US" sz="2500" dirty="0"/>
              <a:t> distance” to formalize </a:t>
            </a:r>
            <a:r>
              <a:rPr lang="en-US" sz="2500" dirty="0" smtClean="0"/>
              <a:t>algorithm.</a:t>
            </a:r>
            <a:endParaRPr lang="en-US" sz="2500" dirty="0"/>
          </a:p>
          <a:p>
            <a:endParaRPr lang="en-US" sz="2500" dirty="0" smtClean="0"/>
          </a:p>
          <a:p>
            <a:r>
              <a:rPr lang="en-US" sz="2500" dirty="0" smtClean="0"/>
              <a:t>Results </a:t>
            </a:r>
            <a:r>
              <a:rPr lang="en-US" sz="2500" dirty="0" smtClean="0"/>
              <a:t>demonstrate proof of concept of our algorithm.</a:t>
            </a:r>
          </a:p>
          <a:p>
            <a:endParaRPr lang="en-US" sz="2500" dirty="0" smtClean="0"/>
          </a:p>
          <a:p>
            <a:r>
              <a:rPr lang="en-US" sz="2500" dirty="0" smtClean="0"/>
              <a:t>Comparison with quantum search shows algorithm is on same order of search time or iteration time.</a:t>
            </a:r>
            <a:endParaRPr lang="en-US" sz="25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VLSI Test Symposium 2016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81060" cy="4625609"/>
          </a:xfrm>
        </p:spPr>
        <p:txBody>
          <a:bodyPr/>
          <a:lstStyle/>
          <a:p>
            <a:pPr marL="118872" indent="0">
              <a:buNone/>
            </a:pPr>
            <a:endParaRPr lang="en-US" sz="4000" b="1" dirty="0" smtClean="0">
              <a:solidFill>
                <a:srgbClr val="0070C0"/>
              </a:solidFill>
            </a:endParaRPr>
          </a:p>
          <a:p>
            <a:pPr marL="118872" indent="0">
              <a:buNone/>
            </a:pPr>
            <a:endParaRPr lang="en-US" sz="4000" b="1" dirty="0">
              <a:solidFill>
                <a:srgbClr val="0070C0"/>
              </a:solidFill>
            </a:endParaRPr>
          </a:p>
          <a:p>
            <a:pPr marL="118872" indent="0"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Success consists of going from failure to failure without loss of enthusiasm.</a:t>
            </a:r>
          </a:p>
          <a:p>
            <a:pPr marL="118872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/>
              <a:t>	</a:t>
            </a:r>
            <a:r>
              <a:rPr lang="en-US" dirty="0" smtClean="0"/>
              <a:t>   </a:t>
            </a:r>
            <a:r>
              <a:rPr lang="en-US" sz="3600" dirty="0" smtClean="0">
                <a:solidFill>
                  <a:srgbClr val="FFC000"/>
                </a:solidFill>
              </a:rPr>
              <a:t>   - Sir Winston Churchill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smtClean="0"/>
              <a:t>VLSI Test Symposium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876800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1860" dirty="0" smtClean="0"/>
              <a:t>[1] </a:t>
            </a:r>
            <a:r>
              <a:rPr lang="en-US" sz="1860" dirty="0"/>
              <a:t>O. H. Ibarra and S. </a:t>
            </a:r>
            <a:r>
              <a:rPr lang="en-US" sz="1860" dirty="0" err="1"/>
              <a:t>Sahni</a:t>
            </a:r>
            <a:r>
              <a:rPr lang="en-US" sz="1860" dirty="0"/>
              <a:t>, “</a:t>
            </a:r>
            <a:r>
              <a:rPr lang="en-US" sz="1860" dirty="0" err="1"/>
              <a:t>Polynomially</a:t>
            </a:r>
            <a:r>
              <a:rPr lang="en-US" sz="1860" dirty="0"/>
              <a:t> complete fault detection problems,” IEEE Trans. Computers, vol. 24, no. 3, pp. 242–249, 1975.</a:t>
            </a:r>
          </a:p>
          <a:p>
            <a:pPr marL="118872" indent="0">
              <a:buNone/>
            </a:pPr>
            <a:r>
              <a:rPr lang="en-US" sz="1860" dirty="0" smtClean="0"/>
              <a:t>[2] </a:t>
            </a:r>
            <a:r>
              <a:rPr lang="en-US" sz="1860" dirty="0"/>
              <a:t>H. Fujiwara and S. </a:t>
            </a:r>
            <a:r>
              <a:rPr lang="en-US" sz="1860" dirty="0" err="1"/>
              <a:t>Toida</a:t>
            </a:r>
            <a:r>
              <a:rPr lang="en-US" sz="1860" dirty="0"/>
              <a:t>, “The complexity of fault detection problems for combinational logic circuits</a:t>
            </a:r>
            <a:r>
              <a:rPr lang="en-US" sz="1860" dirty="0" smtClean="0"/>
              <a:t>,” </a:t>
            </a:r>
            <a:r>
              <a:rPr lang="en-US" sz="1860" dirty="0"/>
              <a:t>IEEE Transactions on Computers, vol. 100, no. 6, pp. 555–560, 1982</a:t>
            </a:r>
            <a:r>
              <a:rPr lang="en-US" sz="1860" dirty="0" smtClean="0"/>
              <a:t>.</a:t>
            </a:r>
          </a:p>
          <a:p>
            <a:pPr marL="118872" indent="0">
              <a:buNone/>
            </a:pPr>
            <a:r>
              <a:rPr lang="en-US" sz="1860" dirty="0" smtClean="0"/>
              <a:t>[3] </a:t>
            </a:r>
            <a:r>
              <a:rPr lang="en-US" sz="1860" dirty="0"/>
              <a:t>G. </a:t>
            </a:r>
            <a:r>
              <a:rPr lang="en-US" sz="1860" dirty="0" err="1"/>
              <a:t>Seroussi</a:t>
            </a:r>
            <a:r>
              <a:rPr lang="en-US" sz="1860" dirty="0"/>
              <a:t> and N. H. </a:t>
            </a:r>
            <a:r>
              <a:rPr lang="en-US" sz="1860" dirty="0" err="1"/>
              <a:t>Bshouty</a:t>
            </a:r>
            <a:r>
              <a:rPr lang="en-US" sz="1860" dirty="0"/>
              <a:t>, “Vector sets for exhaustive testing of logic circuits</a:t>
            </a:r>
            <a:r>
              <a:rPr lang="en-US" sz="1860" dirty="0" smtClean="0"/>
              <a:t>,” </a:t>
            </a:r>
            <a:r>
              <a:rPr lang="en-US" sz="1860" dirty="0"/>
              <a:t>IEEE Transactions on Information Theory, vol. 34, no. 3, pp. 513–522, 1988.</a:t>
            </a:r>
          </a:p>
          <a:p>
            <a:pPr marL="118872" indent="0">
              <a:buNone/>
            </a:pPr>
            <a:r>
              <a:rPr lang="en-US" sz="1860" dirty="0" smtClean="0"/>
              <a:t>[4] </a:t>
            </a:r>
            <a:r>
              <a:rPr lang="en-US" sz="1860" dirty="0"/>
              <a:t>J. P. Roth, “Diagnosis of automata failures: A calculus and a method,” IBM Journal of Research and Development, vol. 10, no. 4, pp. 278–291, 1966.</a:t>
            </a:r>
          </a:p>
          <a:p>
            <a:pPr marL="118872" indent="0">
              <a:buNone/>
            </a:pPr>
            <a:r>
              <a:rPr lang="en-US" sz="1860" dirty="0" smtClean="0"/>
              <a:t>[5] </a:t>
            </a:r>
            <a:r>
              <a:rPr lang="en-US" sz="1860" dirty="0"/>
              <a:t>P. </a:t>
            </a:r>
            <a:r>
              <a:rPr lang="en-US" sz="1860" dirty="0" err="1"/>
              <a:t>Goel</a:t>
            </a:r>
            <a:r>
              <a:rPr lang="en-US" sz="1860" dirty="0"/>
              <a:t>, “An implicit enumeration algorithm to generate tests for combinational logic circuits</a:t>
            </a:r>
            <a:r>
              <a:rPr lang="en-US" sz="1860" dirty="0" smtClean="0"/>
              <a:t>,” </a:t>
            </a:r>
            <a:r>
              <a:rPr lang="en-US" sz="1860" dirty="0"/>
              <a:t>IEEE Transactions on Computers, vol. 100, no. 3, pp. 215–222, 1981.</a:t>
            </a:r>
          </a:p>
          <a:p>
            <a:pPr marL="118872" indent="0">
              <a:buNone/>
            </a:pPr>
            <a:r>
              <a:rPr lang="en-US" sz="1860" dirty="0" smtClean="0"/>
              <a:t>[6] </a:t>
            </a:r>
            <a:r>
              <a:rPr lang="en-US" sz="1860" dirty="0"/>
              <a:t>H. Fujiwara and T. </a:t>
            </a:r>
            <a:r>
              <a:rPr lang="en-US" sz="1860" dirty="0" err="1"/>
              <a:t>Shimono</a:t>
            </a:r>
            <a:r>
              <a:rPr lang="en-US" sz="1860" dirty="0"/>
              <a:t>, “On the acceleration of test generation algorithms</a:t>
            </a:r>
            <a:r>
              <a:rPr lang="en-US" sz="1860" dirty="0" smtClean="0"/>
              <a:t>,” </a:t>
            </a:r>
            <a:r>
              <a:rPr lang="en-US" sz="1860" dirty="0"/>
              <a:t>IEEE Transactions on Computers, vol. 100, no. 12, pp. 1137–1144, 1983</a:t>
            </a:r>
            <a:r>
              <a:rPr lang="en-US" sz="1860" dirty="0" smtClean="0"/>
              <a:t>.</a:t>
            </a:r>
          </a:p>
          <a:p>
            <a:pPr marL="118872" indent="0">
              <a:buNone/>
            </a:pPr>
            <a:r>
              <a:rPr lang="en-US" sz="1860" dirty="0"/>
              <a:t>[7] S. B. Akers, “Universal test sets for logic networks</a:t>
            </a:r>
            <a:r>
              <a:rPr lang="en-US" sz="1860" dirty="0" smtClean="0"/>
              <a:t>,” </a:t>
            </a:r>
            <a:r>
              <a:rPr lang="en-US" sz="1860" dirty="0"/>
              <a:t>IEEE Conference Record of 13th Annual Symposium on Switching and </a:t>
            </a:r>
            <a:r>
              <a:rPr lang="en-US" sz="1860" dirty="0" smtClean="0"/>
              <a:t>Automata</a:t>
            </a:r>
            <a:r>
              <a:rPr lang="en-US" sz="1860" dirty="0"/>
              <a:t> Theory</a:t>
            </a:r>
            <a:r>
              <a:rPr lang="en-US" sz="1860" dirty="0" smtClean="0"/>
              <a:t>, </a:t>
            </a:r>
            <a:r>
              <a:rPr lang="en-US" sz="1860" dirty="0"/>
              <a:t>1972, pp. 177–184</a:t>
            </a:r>
            <a:r>
              <a:rPr lang="en-US" sz="1860" dirty="0" smtClean="0"/>
              <a:t>.</a:t>
            </a:r>
          </a:p>
          <a:p>
            <a:pPr marL="118872" indent="0">
              <a:buNone/>
            </a:pPr>
            <a:r>
              <a:rPr lang="en-US" sz="2000" dirty="0"/>
              <a:t>[8] S. M. Reddy, “Complete test sets for logic functions,” IEEE Transactions on Computers, vol. 100, no. 11, pp. 1016–1020, 1973.</a:t>
            </a:r>
          </a:p>
          <a:p>
            <a:pPr marL="118872" indent="0">
              <a:buNone/>
            </a:pPr>
            <a:endParaRPr lang="en-US" sz="186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VLSI Test Symposium 2016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(contd..)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876800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1800" dirty="0" smtClean="0"/>
              <a:t>[</a:t>
            </a:r>
            <a:r>
              <a:rPr lang="en-US" sz="1800" dirty="0"/>
              <a:t>9] H. D. </a:t>
            </a:r>
            <a:r>
              <a:rPr lang="en-US" sz="1800" dirty="0" err="1"/>
              <a:t>Schnurmann</a:t>
            </a:r>
            <a:r>
              <a:rPr lang="en-US" sz="1800" dirty="0"/>
              <a:t>, E. </a:t>
            </a:r>
            <a:r>
              <a:rPr lang="en-US" sz="1800" dirty="0" err="1"/>
              <a:t>Lindbloom</a:t>
            </a:r>
            <a:r>
              <a:rPr lang="en-US" sz="1800" dirty="0"/>
              <a:t>, and R. G. Carpenter, “The weighted random test-pattern generator</a:t>
            </a:r>
            <a:r>
              <a:rPr lang="en-US" sz="1800" dirty="0" smtClean="0"/>
              <a:t>,” </a:t>
            </a:r>
            <a:r>
              <a:rPr lang="en-US" sz="1800" dirty="0"/>
              <a:t>IEEE Transactions on Computers, vol. 100, no. 7, pp. 695–700, 1975.</a:t>
            </a:r>
          </a:p>
          <a:p>
            <a:pPr marL="118872" indent="0">
              <a:buNone/>
            </a:pPr>
            <a:r>
              <a:rPr lang="en-US" sz="1800" dirty="0"/>
              <a:t>[10] V. D. Agrawal, “An information theoretic approach to digital fault testing,” IEEE Transactions on Computers, vol. 30, no. 8, pp. 582–587, 1981.</a:t>
            </a:r>
          </a:p>
          <a:p>
            <a:pPr marL="118872" indent="0">
              <a:buNone/>
            </a:pPr>
            <a:r>
              <a:rPr lang="en-US" sz="1800" dirty="0" smtClean="0"/>
              <a:t>[11] </a:t>
            </a:r>
            <a:r>
              <a:rPr lang="en-US" sz="1800" dirty="0"/>
              <a:t>D. G. Saab, Y. G. Saab, and J. A. Abraham, “CRIS: </a:t>
            </a:r>
            <a:r>
              <a:rPr lang="en-US" sz="1800" dirty="0" smtClean="0"/>
              <a:t>A Test </a:t>
            </a:r>
            <a:r>
              <a:rPr lang="en-US" sz="1800" dirty="0"/>
              <a:t>Cultivation Program for Sequential VLSI Circuits,” </a:t>
            </a:r>
            <a:r>
              <a:rPr lang="en-US" sz="1800" dirty="0" smtClean="0"/>
              <a:t>in </a:t>
            </a:r>
            <a:r>
              <a:rPr lang="en-US" sz="1800" i="1" dirty="0" smtClean="0"/>
              <a:t>Proc</a:t>
            </a:r>
            <a:r>
              <a:rPr lang="en-US" sz="1800" i="1" dirty="0"/>
              <a:t>. IEEE/ACM International Conference on </a:t>
            </a:r>
            <a:r>
              <a:rPr lang="en-US" sz="1800" i="1" dirty="0" smtClean="0"/>
              <a:t>Computer-Aided Design</a:t>
            </a:r>
            <a:r>
              <a:rPr lang="en-US" sz="1800" dirty="0"/>
              <a:t>, 1992, pp. 216–219.</a:t>
            </a:r>
            <a:br>
              <a:rPr lang="en-US" sz="1800" dirty="0"/>
            </a:br>
            <a:r>
              <a:rPr lang="en-US" sz="1800" dirty="0"/>
              <a:t>[</a:t>
            </a:r>
            <a:r>
              <a:rPr lang="en-US" sz="1800" dirty="0" smtClean="0"/>
              <a:t>12] </a:t>
            </a:r>
            <a:r>
              <a:rPr lang="en-US" sz="1800" dirty="0"/>
              <a:t>M. </a:t>
            </a:r>
            <a:r>
              <a:rPr lang="en-US" sz="1800" dirty="0" err="1"/>
              <a:t>O’Dare</a:t>
            </a:r>
            <a:r>
              <a:rPr lang="en-US" sz="1800" dirty="0"/>
              <a:t> and T. </a:t>
            </a:r>
            <a:r>
              <a:rPr lang="en-US" sz="1800" dirty="0" err="1"/>
              <a:t>Arslan</a:t>
            </a:r>
            <a:r>
              <a:rPr lang="en-US" sz="1800" dirty="0"/>
              <a:t>, “Generating Test Patterns </a:t>
            </a:r>
            <a:r>
              <a:rPr lang="en-US" sz="1800" dirty="0" smtClean="0"/>
              <a:t>for VLSI </a:t>
            </a:r>
            <a:r>
              <a:rPr lang="en-US" sz="1800" dirty="0"/>
              <a:t>Circuits Using a </a:t>
            </a:r>
            <a:r>
              <a:rPr lang="en-US" sz="1800" dirty="0" smtClean="0"/>
              <a:t>Genetic </a:t>
            </a:r>
            <a:r>
              <a:rPr lang="en-US" sz="1800" dirty="0"/>
              <a:t>Algorithm,” </a:t>
            </a:r>
            <a:r>
              <a:rPr lang="en-US" sz="1800" i="1" dirty="0"/>
              <a:t>Electronics </a:t>
            </a:r>
            <a:r>
              <a:rPr lang="en-US" sz="1800" i="1" dirty="0" smtClean="0"/>
              <a:t>Letters</a:t>
            </a:r>
            <a:r>
              <a:rPr lang="en-US" sz="1800" dirty="0" smtClean="0"/>
              <a:t>, vol</a:t>
            </a:r>
            <a:r>
              <a:rPr lang="en-US" sz="1800" dirty="0"/>
              <a:t>. 30, no. 10, pp. 778–779, 1994.</a:t>
            </a:r>
            <a:br>
              <a:rPr lang="en-US" sz="1800" dirty="0"/>
            </a:br>
            <a:r>
              <a:rPr lang="en-US" sz="1800" dirty="0" smtClean="0"/>
              <a:t>[13] </a:t>
            </a:r>
            <a:r>
              <a:rPr lang="en-US" sz="1800" dirty="0"/>
              <a:t>F. </a:t>
            </a:r>
            <a:r>
              <a:rPr lang="en-US" sz="1800" dirty="0" err="1"/>
              <a:t>Corno</a:t>
            </a:r>
            <a:r>
              <a:rPr lang="en-US" sz="1800" dirty="0"/>
              <a:t>, P. </a:t>
            </a:r>
            <a:r>
              <a:rPr lang="en-US" sz="1800" dirty="0" err="1"/>
              <a:t>Prinetto</a:t>
            </a:r>
            <a:r>
              <a:rPr lang="en-US" sz="1800" dirty="0"/>
              <a:t>, M. </a:t>
            </a:r>
            <a:r>
              <a:rPr lang="en-US" sz="1800" dirty="0" err="1"/>
              <a:t>Rebaudengo</a:t>
            </a:r>
            <a:r>
              <a:rPr lang="en-US" sz="1800" dirty="0"/>
              <a:t>, and M. S. </a:t>
            </a:r>
            <a:r>
              <a:rPr lang="en-US" sz="1800" dirty="0" err="1"/>
              <a:t>Reorda</a:t>
            </a:r>
            <a:r>
              <a:rPr lang="en-US" sz="1800" dirty="0" smtClean="0"/>
              <a:t>, “</a:t>
            </a:r>
            <a:r>
              <a:rPr lang="en-US" sz="1800" dirty="0"/>
              <a:t>GATTO: A Genetic Algorithm for Automatic Test </a:t>
            </a:r>
            <a:r>
              <a:rPr lang="en-US" sz="1800" dirty="0" smtClean="0"/>
              <a:t>Pattern Generation </a:t>
            </a:r>
            <a:r>
              <a:rPr lang="en-US" sz="1800" dirty="0"/>
              <a:t>for Large Synchronous Sequential Circuits,” </a:t>
            </a:r>
            <a:r>
              <a:rPr lang="en-US" sz="1800" i="1" dirty="0" smtClean="0"/>
              <a:t>IEEE Transactions </a:t>
            </a:r>
            <a:r>
              <a:rPr lang="en-US" sz="1800" i="1" dirty="0"/>
              <a:t>on Computer-Aided Design of Integrated </a:t>
            </a:r>
            <a:r>
              <a:rPr lang="en-US" sz="1800" i="1" dirty="0" smtClean="0"/>
              <a:t>Circuits and </a:t>
            </a:r>
            <a:r>
              <a:rPr lang="en-US" sz="1800" i="1" dirty="0"/>
              <a:t>Systems</a:t>
            </a:r>
            <a:r>
              <a:rPr lang="en-US" sz="1800" dirty="0"/>
              <a:t>, vol. 15, no. 8, pp. 991–1000, 1996.</a:t>
            </a:r>
            <a:br>
              <a:rPr lang="en-US" sz="1800" dirty="0"/>
            </a:br>
            <a:r>
              <a:rPr lang="en-US" sz="1800" dirty="0" smtClean="0"/>
              <a:t>[14] </a:t>
            </a:r>
            <a:r>
              <a:rPr lang="en-US" sz="1800" dirty="0"/>
              <a:t>Y. K. </a:t>
            </a:r>
            <a:r>
              <a:rPr lang="en-US" sz="1800" dirty="0" err="1"/>
              <a:t>Malaiya</a:t>
            </a:r>
            <a:r>
              <a:rPr lang="en-US" sz="1800" dirty="0"/>
              <a:t>, “</a:t>
            </a:r>
            <a:r>
              <a:rPr lang="en-US" sz="1800" dirty="0" err="1"/>
              <a:t>Antirandom</a:t>
            </a:r>
            <a:r>
              <a:rPr lang="en-US" sz="1800" dirty="0"/>
              <a:t> Testing: Getting The Most </a:t>
            </a:r>
            <a:r>
              <a:rPr lang="en-US" sz="1800" dirty="0" smtClean="0"/>
              <a:t>Out of </a:t>
            </a:r>
            <a:r>
              <a:rPr lang="en-US" sz="1800" dirty="0"/>
              <a:t>Black-box Testing,” in </a:t>
            </a:r>
            <a:r>
              <a:rPr lang="en-US" sz="1800" i="1" dirty="0"/>
              <a:t>Proc. 6th IEEE International </a:t>
            </a:r>
            <a:r>
              <a:rPr lang="en-US" sz="1800" i="1" dirty="0" err="1" smtClean="0"/>
              <a:t>Symp</a:t>
            </a:r>
            <a:r>
              <a:rPr lang="en-US" sz="1800" i="1" dirty="0" smtClean="0"/>
              <a:t>. Software </a:t>
            </a:r>
            <a:r>
              <a:rPr lang="en-US" sz="1800" i="1" dirty="0"/>
              <a:t>Reliability Engineering</a:t>
            </a:r>
            <a:r>
              <a:rPr lang="en-US" sz="1800" dirty="0"/>
              <a:t>, 1995, pp. 86–95.</a:t>
            </a:r>
            <a:br>
              <a:rPr lang="en-US" sz="1800" dirty="0"/>
            </a:br>
            <a:r>
              <a:rPr lang="en-US" sz="1800" dirty="0" smtClean="0"/>
              <a:t>[15] N</a:t>
            </a:r>
            <a:r>
              <a:rPr lang="en-US" sz="1800" dirty="0"/>
              <a:t>. Yogi and V. D. Agrawal, “Spectral </a:t>
            </a:r>
            <a:r>
              <a:rPr lang="en-US" sz="1800" dirty="0" smtClean="0"/>
              <a:t>RTL </a:t>
            </a:r>
            <a:r>
              <a:rPr lang="en-US" sz="1800" dirty="0"/>
              <a:t>test generation for gate-level stuck-at faults,” </a:t>
            </a:r>
            <a:r>
              <a:rPr lang="en-US" sz="1800" dirty="0" smtClean="0"/>
              <a:t>Proc. 15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IEEE Asian </a:t>
            </a:r>
            <a:r>
              <a:rPr lang="en-US" sz="1800" dirty="0"/>
              <a:t>Test </a:t>
            </a:r>
            <a:r>
              <a:rPr lang="en-US" sz="1800" dirty="0" smtClean="0"/>
              <a:t>Symposium, </a:t>
            </a:r>
            <a:r>
              <a:rPr lang="en-US" sz="1800" dirty="0"/>
              <a:t>2006, pp. 83–88</a:t>
            </a:r>
            <a:r>
              <a:rPr lang="en-US" sz="1800" dirty="0" smtClean="0"/>
              <a:t>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VLSI Test Symposium 2016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(contd..)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876800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1800" dirty="0" smtClean="0"/>
              <a:t>[16] </a:t>
            </a:r>
            <a:r>
              <a:rPr lang="en-US" sz="1800" dirty="0"/>
              <a:t>S. T. </a:t>
            </a:r>
            <a:r>
              <a:rPr lang="en-US" sz="1800" dirty="0" err="1"/>
              <a:t>Chakradhar</a:t>
            </a:r>
            <a:r>
              <a:rPr lang="en-US" sz="1800" dirty="0"/>
              <a:t>, V. D. Agrawal, and S. G. </a:t>
            </a:r>
            <a:r>
              <a:rPr lang="en-US" sz="1800" dirty="0" err="1"/>
              <a:t>Rothweiler</a:t>
            </a:r>
            <a:r>
              <a:rPr lang="en-US" sz="1800" dirty="0"/>
              <a:t>, “</a:t>
            </a:r>
            <a:r>
              <a:rPr lang="en-US" sz="1800" dirty="0" smtClean="0"/>
              <a:t>A Transitive </a:t>
            </a:r>
            <a:r>
              <a:rPr lang="en-US" sz="1800" dirty="0"/>
              <a:t>Closure Algorithm for Test Generation,” </a:t>
            </a:r>
            <a:r>
              <a:rPr lang="en-US" sz="1800" i="1" dirty="0"/>
              <a:t>IEEE Transactions on Computer-Aided Design of Integrated Circuits </a:t>
            </a:r>
            <a:r>
              <a:rPr lang="en-US" sz="1800" i="1" dirty="0" smtClean="0"/>
              <a:t>and Systems</a:t>
            </a:r>
            <a:r>
              <a:rPr lang="en-US" sz="1800" dirty="0"/>
              <a:t>, vol. 12, no. 7, pp. 1015–1028, 1993</a:t>
            </a:r>
            <a:r>
              <a:rPr lang="en-US" sz="1800" dirty="0" smtClean="0"/>
              <a:t>.</a:t>
            </a:r>
          </a:p>
          <a:p>
            <a:pPr marL="118872" indent="0">
              <a:buNone/>
            </a:pPr>
            <a:r>
              <a:rPr lang="en-US" sz="1800" dirty="0" smtClean="0"/>
              <a:t>[17] </a:t>
            </a:r>
            <a:r>
              <a:rPr lang="en-US" sz="1800" dirty="0"/>
              <a:t>P. Girard, L. </a:t>
            </a:r>
            <a:r>
              <a:rPr lang="en-US" sz="1800" dirty="0" err="1"/>
              <a:t>Guiller</a:t>
            </a:r>
            <a:r>
              <a:rPr lang="en-US" sz="1800" dirty="0"/>
              <a:t>, C. </a:t>
            </a:r>
            <a:r>
              <a:rPr lang="en-US" sz="1800" dirty="0" err="1"/>
              <a:t>Landrault</a:t>
            </a:r>
            <a:r>
              <a:rPr lang="en-US" sz="1800" dirty="0"/>
              <a:t>, and S. </a:t>
            </a:r>
            <a:r>
              <a:rPr lang="en-US" sz="1800" dirty="0" err="1"/>
              <a:t>Pravossoudovitch</a:t>
            </a:r>
            <a:r>
              <a:rPr lang="en-US" sz="1800" dirty="0" smtClean="0"/>
              <a:t>, “</a:t>
            </a:r>
            <a:r>
              <a:rPr lang="en-US" sz="1800" dirty="0"/>
              <a:t>A Test Vector Ordering Technique for Switching </a:t>
            </a:r>
            <a:r>
              <a:rPr lang="en-US" sz="1800" dirty="0" smtClean="0"/>
              <a:t>Activity Reduction </a:t>
            </a:r>
            <a:r>
              <a:rPr lang="en-US" sz="1800" dirty="0"/>
              <a:t>During Test Operation,” in </a:t>
            </a:r>
            <a:r>
              <a:rPr lang="en-US" sz="1800" i="1" dirty="0"/>
              <a:t>Proc. 9th IEEE </a:t>
            </a:r>
            <a:r>
              <a:rPr lang="en-US" sz="1800" i="1" dirty="0" smtClean="0"/>
              <a:t>Great Lakes </a:t>
            </a:r>
            <a:r>
              <a:rPr lang="en-US" sz="1800" i="1" dirty="0" err="1"/>
              <a:t>Symp</a:t>
            </a:r>
            <a:r>
              <a:rPr lang="en-US" sz="1800" i="1" dirty="0"/>
              <a:t>. VLSI</a:t>
            </a:r>
            <a:r>
              <a:rPr lang="en-US" sz="1800" dirty="0"/>
              <a:t>, 1999, pp. 24–27</a:t>
            </a:r>
            <a:r>
              <a:rPr lang="en-US" sz="1800" dirty="0" smtClean="0"/>
              <a:t>.</a:t>
            </a:r>
          </a:p>
          <a:p>
            <a:pPr marL="118872" indent="0">
              <a:buNone/>
            </a:pPr>
            <a:r>
              <a:rPr lang="en-US" sz="1800" dirty="0" smtClean="0"/>
              <a:t>[18] </a:t>
            </a:r>
            <a:r>
              <a:rPr lang="en-US" sz="1800" dirty="0"/>
              <a:t>P. </a:t>
            </a:r>
            <a:r>
              <a:rPr lang="en-US" sz="1800" dirty="0" err="1"/>
              <a:t>Venkataramani</a:t>
            </a:r>
            <a:r>
              <a:rPr lang="en-US" sz="1800" dirty="0"/>
              <a:t>, S. </a:t>
            </a:r>
            <a:r>
              <a:rPr lang="en-US" sz="1800" dirty="0" err="1"/>
              <a:t>Sindia</a:t>
            </a:r>
            <a:r>
              <a:rPr lang="en-US" sz="1800" dirty="0"/>
              <a:t>, and V. D. Agrawal, “A Test </a:t>
            </a:r>
            <a:r>
              <a:rPr lang="en-US" sz="1800" dirty="0" smtClean="0"/>
              <a:t>Time Theorem </a:t>
            </a:r>
            <a:r>
              <a:rPr lang="en-US" sz="1800" dirty="0"/>
              <a:t>and its Applications,” </a:t>
            </a:r>
            <a:r>
              <a:rPr lang="en-US" sz="1800" i="1" dirty="0"/>
              <a:t>Journal of Electronic </a:t>
            </a:r>
            <a:r>
              <a:rPr lang="en-US" sz="1800" i="1" dirty="0" smtClean="0"/>
              <a:t>Testing: Theory </a:t>
            </a:r>
            <a:r>
              <a:rPr lang="en-US" sz="1800" i="1" dirty="0"/>
              <a:t>and Applications</a:t>
            </a:r>
            <a:r>
              <a:rPr lang="en-US" sz="1800" dirty="0"/>
              <a:t>, vol. 30, no. 2, pp. 229–236, 2014.</a:t>
            </a:r>
            <a:br>
              <a:rPr lang="en-US" sz="1800" dirty="0"/>
            </a:br>
            <a:r>
              <a:rPr lang="en-US" sz="1800" dirty="0" smtClean="0"/>
              <a:t>[19] </a:t>
            </a:r>
            <a:r>
              <a:rPr lang="en-US" sz="1800" dirty="0"/>
              <a:t>V. </a:t>
            </a:r>
            <a:r>
              <a:rPr lang="en-US" sz="1800" dirty="0" err="1"/>
              <a:t>Sheshadri</a:t>
            </a:r>
            <a:r>
              <a:rPr lang="en-US" sz="1800" dirty="0"/>
              <a:t>, V. D. Agrawal, and P. Agrawal, “</a:t>
            </a:r>
            <a:r>
              <a:rPr lang="en-US" sz="1800" dirty="0" smtClean="0"/>
              <a:t>Power-aware </a:t>
            </a:r>
            <a:r>
              <a:rPr lang="en-US" sz="1800" dirty="0" err="1" smtClean="0"/>
              <a:t>SoC</a:t>
            </a:r>
            <a:r>
              <a:rPr lang="en-US" sz="1800" dirty="0" smtClean="0"/>
              <a:t> </a:t>
            </a:r>
            <a:r>
              <a:rPr lang="en-US" sz="1800" dirty="0"/>
              <a:t>Test Optimization Through Dynamic Voltage and Frequency Scaling,” in </a:t>
            </a:r>
            <a:r>
              <a:rPr lang="en-US" sz="1800" i="1" dirty="0"/>
              <a:t>Proc. IFIP/IEEE 21st International Conference on Very Large Scale Integration (VLSI-</a:t>
            </a:r>
            <a:r>
              <a:rPr lang="en-US" sz="1800" i="1" dirty="0" err="1"/>
              <a:t>SoC</a:t>
            </a:r>
            <a:r>
              <a:rPr lang="en-US" sz="1800" i="1" dirty="0"/>
              <a:t>)</a:t>
            </a:r>
            <a:r>
              <a:rPr lang="en-US" sz="1800" dirty="0"/>
              <a:t>, 2013, </a:t>
            </a:r>
            <a:r>
              <a:rPr lang="en-US" sz="1800" dirty="0" smtClean="0"/>
              <a:t>pp. 102–107</a:t>
            </a:r>
            <a:r>
              <a:rPr lang="en-US" sz="1800" dirty="0"/>
              <a:t>.</a:t>
            </a:r>
            <a:br>
              <a:rPr lang="en-US" sz="1800" dirty="0"/>
            </a:br>
            <a:r>
              <a:rPr lang="en-US" sz="1800" dirty="0" smtClean="0"/>
              <a:t>[20] </a:t>
            </a:r>
            <a:r>
              <a:rPr lang="en-US" sz="1800" dirty="0"/>
              <a:t>R. </a:t>
            </a:r>
            <a:r>
              <a:rPr lang="en-US" sz="1800" dirty="0" err="1"/>
              <a:t>Drechsler</a:t>
            </a:r>
            <a:r>
              <a:rPr lang="en-US" sz="1800" dirty="0"/>
              <a:t>, S. </a:t>
            </a:r>
            <a:r>
              <a:rPr lang="en-US" sz="1800" dirty="0" err="1" smtClean="0"/>
              <a:t>Eggersglu</a:t>
            </a:r>
            <a:r>
              <a:rPr lang="el-GR" sz="1800" i="1" dirty="0" smtClean="0"/>
              <a:t>β</a:t>
            </a:r>
            <a:r>
              <a:rPr lang="el-GR" sz="1800" dirty="0" smtClean="0"/>
              <a:t>, </a:t>
            </a:r>
            <a:r>
              <a:rPr lang="en-US" sz="1800" dirty="0"/>
              <a:t>G. Fey, A. </a:t>
            </a:r>
            <a:r>
              <a:rPr lang="en-US" sz="1800" dirty="0" err="1"/>
              <a:t>Glowatz</a:t>
            </a:r>
            <a:r>
              <a:rPr lang="en-US" sz="1800" dirty="0"/>
              <a:t>, F. </a:t>
            </a:r>
            <a:r>
              <a:rPr lang="en-US" sz="1800" dirty="0" err="1" smtClean="0"/>
              <a:t>Hapke</a:t>
            </a:r>
            <a:r>
              <a:rPr lang="en-US" sz="1800" dirty="0" smtClean="0"/>
              <a:t>, J</a:t>
            </a:r>
            <a:r>
              <a:rPr lang="en-US" sz="1800" dirty="0"/>
              <a:t>. </a:t>
            </a:r>
            <a:r>
              <a:rPr lang="en-US" sz="1800" dirty="0" err="1"/>
              <a:t>Schloeffel</a:t>
            </a:r>
            <a:r>
              <a:rPr lang="en-US" sz="1800" dirty="0"/>
              <a:t>, and D. </a:t>
            </a:r>
            <a:r>
              <a:rPr lang="en-US" sz="1800" dirty="0" err="1"/>
              <a:t>Tille</a:t>
            </a:r>
            <a:r>
              <a:rPr lang="en-US" sz="1800" dirty="0"/>
              <a:t>, “On Acceleration of </a:t>
            </a:r>
            <a:r>
              <a:rPr lang="en-US" sz="1800" dirty="0" smtClean="0"/>
              <a:t>SAT-Based ATPG </a:t>
            </a:r>
            <a:r>
              <a:rPr lang="en-US" sz="1800" dirty="0"/>
              <a:t>for Industrial Designs,” </a:t>
            </a:r>
            <a:r>
              <a:rPr lang="en-US" sz="1800" i="1" dirty="0"/>
              <a:t>IEEE Transactions on </a:t>
            </a:r>
            <a:r>
              <a:rPr lang="en-US" sz="1800" i="1" dirty="0" err="1"/>
              <a:t>ComputerAided</a:t>
            </a:r>
            <a:r>
              <a:rPr lang="en-US" sz="1800" i="1" dirty="0"/>
              <a:t> Design of Integrated Circuits and Systems</a:t>
            </a:r>
            <a:r>
              <a:rPr lang="en-US" sz="1800" dirty="0"/>
              <a:t>, vol. 27, no. </a:t>
            </a:r>
            <a:r>
              <a:rPr lang="en-US" sz="1800" dirty="0" smtClean="0"/>
              <a:t>7, pp</a:t>
            </a:r>
            <a:r>
              <a:rPr lang="en-US" sz="1800" dirty="0"/>
              <a:t>. 1329–1333, July 2008.</a:t>
            </a:r>
            <a:br>
              <a:rPr lang="en-US" sz="1800" dirty="0"/>
            </a:br>
            <a:r>
              <a:rPr lang="en-US" sz="1800" dirty="0" smtClean="0"/>
              <a:t>[21] </a:t>
            </a:r>
            <a:r>
              <a:rPr lang="en-US" sz="1800" dirty="0"/>
              <a:t>S. Kirkpatrick, C. D. </a:t>
            </a:r>
            <a:r>
              <a:rPr lang="en-US" sz="1800" dirty="0" err="1"/>
              <a:t>Gelatt</a:t>
            </a:r>
            <a:r>
              <a:rPr lang="en-US" sz="1800" dirty="0"/>
              <a:t>, M. P. </a:t>
            </a:r>
            <a:r>
              <a:rPr lang="en-US" sz="1800" dirty="0" err="1"/>
              <a:t>Vecchi</a:t>
            </a:r>
            <a:r>
              <a:rPr lang="en-US" sz="1800" dirty="0"/>
              <a:t>, </a:t>
            </a:r>
            <a:r>
              <a:rPr lang="en-US" sz="1800" i="1" dirty="0"/>
              <a:t>et al.</a:t>
            </a:r>
            <a:r>
              <a:rPr lang="en-US" sz="1800" dirty="0"/>
              <a:t>, “</a:t>
            </a:r>
            <a:r>
              <a:rPr lang="en-US" sz="1800" dirty="0" smtClean="0"/>
              <a:t>Optimization by </a:t>
            </a:r>
            <a:r>
              <a:rPr lang="en-US" sz="1800" dirty="0"/>
              <a:t>Simulated Annealing,” </a:t>
            </a:r>
            <a:r>
              <a:rPr lang="en-US" sz="1800" i="1" dirty="0"/>
              <a:t>Science</a:t>
            </a:r>
            <a:r>
              <a:rPr lang="en-US" sz="1800" dirty="0"/>
              <a:t>, vol. 220, no. 4598, pp. </a:t>
            </a:r>
            <a:r>
              <a:rPr lang="en-US" sz="1800" dirty="0" smtClean="0"/>
              <a:t>671– 680</a:t>
            </a:r>
            <a:r>
              <a:rPr lang="en-US" sz="1800" dirty="0"/>
              <a:t>, 1983.</a:t>
            </a:r>
            <a:br>
              <a:rPr lang="en-US" sz="1800" dirty="0"/>
            </a:br>
            <a:endParaRPr lang="en-US" sz="1800" u="sng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VLSI Test Symposium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8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791"/>
            <a:ext cx="8229600" cy="46256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Given a stuck-at fault, find a test.</a:t>
            </a:r>
          </a:p>
          <a:p>
            <a:pPr lvl="1"/>
            <a:r>
              <a:rPr lang="en-US" sz="2400" dirty="0" smtClean="0"/>
              <a:t>Specifically, finding tests for hard to detect stuck-at faults.</a:t>
            </a:r>
          </a:p>
          <a:p>
            <a:endParaRPr lang="en-US" dirty="0" smtClean="0"/>
          </a:p>
          <a:p>
            <a:r>
              <a:rPr lang="en-US" sz="2800" dirty="0"/>
              <a:t>Rephrase the VLSI Testing problem as a database search problem. </a:t>
            </a:r>
            <a:endParaRPr lang="en-US" sz="2800" dirty="0" smtClean="0"/>
          </a:p>
          <a:p>
            <a:pPr lvl="1"/>
            <a:r>
              <a:rPr lang="en-US" sz="2400" dirty="0" smtClean="0"/>
              <a:t>Need for research to harness potential of database search.</a:t>
            </a:r>
          </a:p>
          <a:p>
            <a:endParaRPr lang="en-US" dirty="0"/>
          </a:p>
          <a:p>
            <a:r>
              <a:rPr lang="en-US" sz="2800" dirty="0" smtClean="0"/>
              <a:t>Application of “Mahalanobis distance” metric towards test generation.</a:t>
            </a:r>
          </a:p>
          <a:p>
            <a:pPr lvl="1"/>
            <a:r>
              <a:rPr lang="en-US" sz="2400" dirty="0" smtClean="0"/>
              <a:t>Improve the bottleneck of finding the unique tests.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VLSI Test Symposium 2016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(contd..)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609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1650" dirty="0" smtClean="0"/>
              <a:t>[22] </a:t>
            </a:r>
            <a:r>
              <a:rPr lang="en-US" sz="1650" dirty="0"/>
              <a:t>P. W. Shor, “Polynomial-time Algorithms For Prime Factorization and Discrete Logarithms on </a:t>
            </a:r>
            <a:r>
              <a:rPr lang="en-US" sz="1650" dirty="0" smtClean="0"/>
              <a:t>a Quantum Computer,” </a:t>
            </a:r>
            <a:r>
              <a:rPr lang="en-US" sz="1650" i="1" dirty="0" smtClean="0"/>
              <a:t>SIAM Journal on Computing</a:t>
            </a:r>
            <a:r>
              <a:rPr lang="en-US" sz="1650" dirty="0" smtClean="0"/>
              <a:t>, vol. 26, no. 5, pp. 1484–1509, 1997.</a:t>
            </a:r>
            <a:br>
              <a:rPr lang="en-US" sz="1650" dirty="0" smtClean="0"/>
            </a:br>
            <a:r>
              <a:rPr lang="en-US" sz="1650" dirty="0" smtClean="0"/>
              <a:t>[23] L. K. Grover, “A Fast Quantum Mechanical Algorithm for Database Search,” in Proc. 28th Annual ACM Symposium on Theory of Computing, 1996, pp. 212–219.</a:t>
            </a:r>
          </a:p>
          <a:p>
            <a:pPr marL="118872" indent="0">
              <a:buNone/>
            </a:pPr>
            <a:r>
              <a:rPr lang="en-US" sz="1650" dirty="0" smtClean="0"/>
              <a:t>[24] M. A. Nielsen and I. L. Chuang, Quantum Computation and Quantum Information. New York: Cambridge University Press, 10th edition, 2011.</a:t>
            </a:r>
            <a:br>
              <a:rPr lang="en-US" sz="1650" dirty="0" smtClean="0"/>
            </a:br>
            <a:r>
              <a:rPr lang="en-US" sz="1650" dirty="0" smtClean="0"/>
              <a:t>[25]P. C. </a:t>
            </a:r>
            <a:r>
              <a:rPr lang="en-US" sz="1650" dirty="0" err="1" smtClean="0"/>
              <a:t>Mahalanobis</a:t>
            </a:r>
            <a:r>
              <a:rPr lang="en-US" sz="1650" dirty="0" smtClean="0"/>
              <a:t>, “On the Generalized Distance in Statistics,” Proceedings of the National Institute of Sciences (Calcutta), vol. 2, pp. 49–55, 1936.</a:t>
            </a:r>
          </a:p>
          <a:p>
            <a:pPr marL="118872" indent="0">
              <a:buNone/>
            </a:pPr>
            <a:r>
              <a:rPr lang="en-US" sz="1650" dirty="0" smtClean="0"/>
              <a:t>[25] M. Venkatasubramanian and V. D. Agrawal, “Quest for a Quantum Search Algorithm for Testing Stuck-at </a:t>
            </a:r>
            <a:r>
              <a:rPr lang="en-US" sz="1650" dirty="0"/>
              <a:t>Faults in Digital Circuits,” in </a:t>
            </a:r>
            <a:r>
              <a:rPr lang="en-US" sz="1650" i="1" dirty="0"/>
              <a:t>Proc. 29th IEEE International </a:t>
            </a:r>
            <a:r>
              <a:rPr lang="en-US" sz="1650" i="1" dirty="0" err="1"/>
              <a:t>Symp</a:t>
            </a:r>
            <a:r>
              <a:rPr lang="en-US" sz="1650" i="1" dirty="0"/>
              <a:t>. </a:t>
            </a:r>
            <a:r>
              <a:rPr lang="en-US" sz="1650" i="1" dirty="0" smtClean="0"/>
              <a:t>Defect and Fault </a:t>
            </a:r>
            <a:r>
              <a:rPr lang="en-US" sz="1650" i="1" dirty="0"/>
              <a:t>Tolerance in VLSI and Nanotechnology </a:t>
            </a:r>
            <a:r>
              <a:rPr lang="en-US" sz="1650" i="1" dirty="0" smtClean="0"/>
              <a:t>Systems</a:t>
            </a:r>
            <a:r>
              <a:rPr lang="en-US" sz="1650" dirty="0" smtClean="0"/>
              <a:t>, pp</a:t>
            </a:r>
            <a:r>
              <a:rPr lang="en-US" sz="1650" dirty="0"/>
              <a:t>. 127–132, Oct. 2015.</a:t>
            </a:r>
            <a:endParaRPr lang="en-US" sz="1650" dirty="0" smtClean="0"/>
          </a:p>
          <a:p>
            <a:pPr marL="118872" lvl="0" indent="0">
              <a:buNone/>
            </a:pPr>
            <a:r>
              <a:rPr lang="en-US" sz="1650" dirty="0" smtClean="0"/>
              <a:t>[26] M</a:t>
            </a:r>
            <a:r>
              <a:rPr lang="en-US" sz="1650" dirty="0"/>
              <a:t>. Venkatasubramanian and V. Agrawal, “Database Search and ATPG – Interdisciplinary Domains and Algorithms,” in 29th IEEE International Conference on VLSI Design, Jan. 2016.</a:t>
            </a:r>
          </a:p>
          <a:p>
            <a:pPr marL="118872" lvl="0" indent="0">
              <a:buNone/>
            </a:pPr>
            <a:r>
              <a:rPr lang="en-US" sz="1650" dirty="0" smtClean="0"/>
              <a:t>[27] M</a:t>
            </a:r>
            <a:r>
              <a:rPr lang="en-US" sz="1650" dirty="0"/>
              <a:t>. Venkatasubramanian and V. Agrawal, “A New Test Vector Search Algorithm for a Single Stuck-at Fault using Probabilistic Correlation,” in IEEE 23</a:t>
            </a:r>
            <a:r>
              <a:rPr lang="en-US" sz="1650" baseline="30000" dirty="0"/>
              <a:t>rd</a:t>
            </a:r>
            <a:r>
              <a:rPr lang="en-US" sz="1650" dirty="0"/>
              <a:t> North Atlantic Test Workshop (NATW), pp. 57 – 60, May 2014.</a:t>
            </a:r>
          </a:p>
          <a:p>
            <a:pPr marL="118872" indent="0">
              <a:buNone/>
            </a:pPr>
            <a:endParaRPr lang="en-US" sz="16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VLSI Test Symposium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2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62000" y="3355848"/>
            <a:ext cx="8077200" cy="167335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Background</a:t>
            </a:r>
            <a:endParaRPr lang="en-US" sz="6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0AD00">
                    <a:satMod val="150000"/>
                  </a:srgbClr>
                </a:solidFill>
              </a:rPr>
              <a:t>Overview of ATPG Research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54864" tIns="91440" rtlCol="0" anchor="t">
            <a:normAutofit/>
          </a:bodyPr>
          <a:lstStyle/>
          <a:p>
            <a:r>
              <a:rPr lang="en-US" sz="2800" dirty="0"/>
              <a:t>Fault detection problem is NP complete [Ibarra and </a:t>
            </a:r>
            <a:r>
              <a:rPr lang="en-US" sz="2800" dirty="0" err="1"/>
              <a:t>Sahni</a:t>
            </a:r>
            <a:r>
              <a:rPr lang="en-US" sz="2800" dirty="0"/>
              <a:t>, 1975; Fujiwara and </a:t>
            </a:r>
            <a:r>
              <a:rPr lang="en-US" sz="2800" dirty="0" err="1"/>
              <a:t>Toida</a:t>
            </a:r>
            <a:r>
              <a:rPr lang="en-US" sz="2800" dirty="0"/>
              <a:t>, 1982; </a:t>
            </a:r>
            <a:r>
              <a:rPr lang="en-US" sz="2800" dirty="0" err="1"/>
              <a:t>Seroussi</a:t>
            </a:r>
            <a:r>
              <a:rPr lang="en-US" sz="2800" dirty="0"/>
              <a:t> and </a:t>
            </a:r>
            <a:r>
              <a:rPr lang="en-US" sz="2800" dirty="0" err="1"/>
              <a:t>Bshouty</a:t>
            </a:r>
            <a:r>
              <a:rPr lang="en-US" sz="2800" dirty="0"/>
              <a:t>, 1988].</a:t>
            </a:r>
          </a:p>
          <a:p>
            <a:endParaRPr lang="en-US" sz="2800" dirty="0"/>
          </a:p>
          <a:p>
            <a:r>
              <a:rPr lang="en-US" sz="2800" dirty="0" smtClean="0"/>
              <a:t>Worst-case computational complexity is an exponential function in circuit size.</a:t>
            </a:r>
            <a:endParaRPr lang="en-US" sz="2800" dirty="0"/>
          </a:p>
          <a:p>
            <a:pPr lvl="1"/>
            <a:r>
              <a:rPr lang="en-US" sz="2400" dirty="0"/>
              <a:t>Nature of NP problem.</a:t>
            </a:r>
          </a:p>
          <a:p>
            <a:pPr marL="118872" indent="0">
              <a:buNone/>
            </a:pPr>
            <a:r>
              <a:rPr lang="en-US" sz="2800" dirty="0"/>
              <a:t> </a:t>
            </a:r>
          </a:p>
          <a:p>
            <a:r>
              <a:rPr lang="en-US" sz="2800" dirty="0">
                <a:latin typeface="Corbel" charset="0"/>
              </a:rPr>
              <a:t>Generation of test vectors a classic VLSI problem.</a:t>
            </a:r>
          </a:p>
          <a:p>
            <a:pPr lvl="1"/>
            <a:r>
              <a:rPr lang="en-US" sz="2400" dirty="0">
                <a:latin typeface="Corbel" charset="0"/>
              </a:rPr>
              <a:t>Tackled by numerous algorithms.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VLSI Test Symposium 2016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0AD00">
                    <a:satMod val="150000"/>
                  </a:srgbClr>
                </a:solidFill>
              </a:rPr>
              <a:t>ATPG Research </a:t>
            </a:r>
            <a:r>
              <a:rPr lang="en-US" dirty="0">
                <a:solidFill>
                  <a:srgbClr val="F0AD00">
                    <a:satMod val="150000"/>
                  </a:srgbClr>
                </a:solidFill>
              </a:rPr>
              <a:t>(contd..)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3999"/>
            <a:ext cx="8382000" cy="4952999"/>
          </a:xfrm>
        </p:spPr>
        <p:txBody>
          <a:bodyPr vert="horz" lIns="54864" tIns="91440" rtlCol="0" anchor="t">
            <a:normAutofit fontScale="62500" lnSpcReduction="20000"/>
          </a:bodyPr>
          <a:lstStyle/>
          <a:p>
            <a:pPr lvl="2"/>
            <a:endParaRPr lang="en-US" sz="2000" dirty="0">
              <a:latin typeface="Arial" charset="0"/>
            </a:endParaRPr>
          </a:p>
          <a:p>
            <a:r>
              <a:rPr lang="en-US" dirty="0"/>
              <a:t>Deterministic algorithms derived from structural description of circuits.</a:t>
            </a:r>
          </a:p>
          <a:p>
            <a:pPr lvl="1"/>
            <a:r>
              <a:rPr lang="en-US" sz="2700" dirty="0"/>
              <a:t>D Algorithm [Roth, 1966].</a:t>
            </a:r>
          </a:p>
          <a:p>
            <a:pPr lvl="1"/>
            <a:r>
              <a:rPr lang="en-US" sz="2700" dirty="0"/>
              <a:t>PODEM [Goel, 1981].</a:t>
            </a:r>
          </a:p>
          <a:p>
            <a:pPr lvl="1"/>
            <a:r>
              <a:rPr lang="en-US" sz="2700" dirty="0"/>
              <a:t>FAN [Fujiwara and Shimono, 1983].</a:t>
            </a:r>
          </a:p>
          <a:p>
            <a:pPr lvl="1"/>
            <a:r>
              <a:rPr lang="en-US" sz="2700" dirty="0"/>
              <a:t>And various others...</a:t>
            </a:r>
          </a:p>
          <a:p>
            <a:endParaRPr lang="en-US" sz="2800" dirty="0"/>
          </a:p>
          <a:p>
            <a:r>
              <a:rPr lang="en-US" dirty="0"/>
              <a:t>Test sets derived from functional description of circuits [Akers, 1972; Reddy, 1973].</a:t>
            </a:r>
          </a:p>
          <a:p>
            <a:endParaRPr lang="en-US" sz="2800" dirty="0"/>
          </a:p>
          <a:p>
            <a:r>
              <a:rPr lang="en-US" dirty="0"/>
              <a:t>Use of weighted random test generators.</a:t>
            </a:r>
          </a:p>
          <a:p>
            <a:pPr lvl="1"/>
            <a:r>
              <a:rPr lang="en-US" sz="2700" dirty="0"/>
              <a:t>Heuristics like input switching activity and weight assignment [Schnurmann et al., 1972].</a:t>
            </a:r>
          </a:p>
          <a:p>
            <a:pPr lvl="1"/>
            <a:r>
              <a:rPr lang="en-US" sz="2700" dirty="0"/>
              <a:t>Skewing input probabiltiy to attain maximum output entropy [Agrawal, 1981].</a:t>
            </a:r>
          </a:p>
          <a:p>
            <a:endParaRPr lang="en-US" sz="2800" dirty="0"/>
          </a:p>
          <a:p>
            <a:r>
              <a:rPr lang="en-US" dirty="0"/>
              <a:t>Adaptive </a:t>
            </a:r>
            <a:r>
              <a:rPr lang="en-US" dirty="0" smtClean="0"/>
              <a:t>test </a:t>
            </a:r>
            <a:r>
              <a:rPr lang="en-US" dirty="0"/>
              <a:t>generation</a:t>
            </a:r>
          </a:p>
          <a:p>
            <a:pPr lvl="1"/>
            <a:r>
              <a:rPr lang="en-US" sz="2700" dirty="0"/>
              <a:t>Genetic algorithms </a:t>
            </a:r>
            <a:r>
              <a:rPr lang="en-US" sz="2700" dirty="0" smtClean="0"/>
              <a:t>[Saab et al. 1992; </a:t>
            </a:r>
            <a:r>
              <a:rPr lang="en-US" sz="2700" dirty="0" err="1" smtClean="0"/>
              <a:t>O’Dare</a:t>
            </a:r>
            <a:r>
              <a:rPr lang="en-US" sz="2700" dirty="0" smtClean="0"/>
              <a:t> and </a:t>
            </a:r>
            <a:r>
              <a:rPr lang="en-US" sz="2700" dirty="0" err="1" smtClean="0"/>
              <a:t>Arslan</a:t>
            </a:r>
            <a:r>
              <a:rPr lang="en-US" sz="2700" dirty="0" smtClean="0"/>
              <a:t>, 1994; </a:t>
            </a:r>
            <a:r>
              <a:rPr lang="en-US" sz="2700" dirty="0" err="1" smtClean="0"/>
              <a:t>Corno</a:t>
            </a:r>
            <a:r>
              <a:rPr lang="en-US" sz="2700" dirty="0" smtClean="0"/>
              <a:t> et al., 1996].</a:t>
            </a:r>
            <a:endParaRPr lang="en-US" sz="2700" dirty="0"/>
          </a:p>
          <a:p>
            <a:pPr lvl="1"/>
            <a:r>
              <a:rPr lang="en-US" sz="2700" dirty="0"/>
              <a:t>Anti-random test generators [Malaiya, 1995].</a:t>
            </a:r>
          </a:p>
          <a:p>
            <a:pPr lvl="1"/>
            <a:r>
              <a:rPr lang="en-US" sz="2700" dirty="0"/>
              <a:t>Using spectral properties of successful tests to generate new test vectors [Yogi and Agrawal, 2006].</a:t>
            </a:r>
          </a:p>
          <a:p>
            <a:endParaRPr lang="en-US" sz="28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VLSI Test Symposium 2016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Conceptual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8382000" cy="4952999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Current algorithms hit a bottleneck when testing hard-to-detect faults.</a:t>
            </a:r>
          </a:p>
          <a:p>
            <a:pPr lvl="1"/>
            <a:r>
              <a:rPr lang="en-US" dirty="0"/>
              <a:t>Because we are testing hard-to-detect faults, we generally have many trial vectors that do not work</a:t>
            </a:r>
            <a:r>
              <a:rPr lang="en-US" dirty="0" smtClean="0"/>
              <a:t>.</a:t>
            </a:r>
          </a:p>
          <a:p>
            <a:endParaRPr lang="en-US" sz="3000" dirty="0">
              <a:latin typeface="Corbel" charset="0"/>
            </a:endParaRPr>
          </a:p>
          <a:p>
            <a:r>
              <a:rPr lang="en-US" sz="3400" dirty="0"/>
              <a:t>All known algorithms use </a:t>
            </a:r>
            <a:r>
              <a:rPr lang="en-US" sz="3400" b="1" dirty="0"/>
              <a:t>previous successes</a:t>
            </a:r>
            <a:r>
              <a:rPr lang="en-US" sz="3400" dirty="0"/>
              <a:t> to generate new test vectors.</a:t>
            </a:r>
          </a:p>
          <a:p>
            <a:endParaRPr lang="en-US" dirty="0"/>
          </a:p>
          <a:p>
            <a:r>
              <a:rPr lang="en-US" sz="3400" dirty="0"/>
              <a:t>But, test generation has lots more </a:t>
            </a:r>
            <a:r>
              <a:rPr lang="en-US" sz="3400" dirty="0">
                <a:solidFill>
                  <a:srgbClr val="FF0000"/>
                </a:solidFill>
              </a:rPr>
              <a:t>failed</a:t>
            </a:r>
            <a:r>
              <a:rPr lang="en-US" sz="3400" dirty="0"/>
              <a:t> attempts than </a:t>
            </a:r>
            <a:r>
              <a:rPr lang="en-US" sz="3400" dirty="0">
                <a:solidFill>
                  <a:srgbClr val="00B050"/>
                </a:solidFill>
              </a:rPr>
              <a:t>successful</a:t>
            </a:r>
            <a:r>
              <a:rPr lang="en-US" sz="3400" dirty="0"/>
              <a:t> ones.</a:t>
            </a:r>
          </a:p>
          <a:p>
            <a:pPr lvl="1"/>
            <a:r>
              <a:rPr lang="en-US" dirty="0"/>
              <a:t>Current algorithms ignoring a lot of potentially valuable information.</a:t>
            </a:r>
          </a:p>
          <a:p>
            <a:endParaRPr lang="en-US" dirty="0"/>
          </a:p>
          <a:p>
            <a:r>
              <a:rPr lang="en-US" sz="3400" b="1" dirty="0">
                <a:solidFill>
                  <a:srgbClr val="FF0000"/>
                </a:solidFill>
              </a:rPr>
              <a:t>How to design a new test algorithm which utilizes the information from failed attempts effectively</a:t>
            </a:r>
            <a:r>
              <a:rPr lang="en-US" sz="3400" b="1" dirty="0" smtClean="0">
                <a:solidFill>
                  <a:srgbClr val="FF0000"/>
                </a:solidFill>
              </a:rPr>
              <a:t>?</a:t>
            </a:r>
            <a:endParaRPr lang="en-US" sz="3400" dirty="0" smtClean="0"/>
          </a:p>
          <a:p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VLSI Test Symposium 2016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347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 txBox="1">
            <a:spLocks/>
          </p:cNvSpPr>
          <p:nvPr/>
        </p:nvSpPr>
        <p:spPr>
          <a:xfrm>
            <a:off x="762000" y="3355848"/>
            <a:ext cx="80772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 Methodology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Algorithm 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How does one prosper in life??</a:t>
            </a:r>
          </a:p>
          <a:p>
            <a:pPr lvl="1"/>
            <a:r>
              <a:rPr lang="en-US" dirty="0" smtClean="0"/>
              <a:t>Repeating steps from previous successes.</a:t>
            </a:r>
          </a:p>
          <a:p>
            <a:pPr lvl="2"/>
            <a:r>
              <a:rPr lang="en-US" dirty="0" smtClean="0"/>
              <a:t>As people say, do not change a successful formula.</a:t>
            </a:r>
          </a:p>
          <a:p>
            <a:pPr lvl="1"/>
            <a:r>
              <a:rPr lang="en-US" dirty="0" smtClean="0"/>
              <a:t>Learning from past failures and avoiding them.</a:t>
            </a:r>
          </a:p>
          <a:p>
            <a:endParaRPr lang="en-US" sz="3100" dirty="0" smtClean="0"/>
          </a:p>
          <a:p>
            <a:r>
              <a:rPr lang="en-US" sz="3100" dirty="0" smtClean="0"/>
              <a:t>Main </a:t>
            </a:r>
            <a:r>
              <a:rPr lang="en-US" sz="3100" dirty="0"/>
              <a:t>conjecture is to avoid all vectors with properties similar to known failed test vectors.</a:t>
            </a:r>
          </a:p>
          <a:p>
            <a:pPr lvl="1"/>
            <a:r>
              <a:rPr lang="en-US" sz="2600" dirty="0"/>
              <a:t>The direction of search gets skewed towards the correct test vector.</a:t>
            </a:r>
          </a:p>
          <a:p>
            <a:endParaRPr lang="en-US" sz="2800" dirty="0"/>
          </a:p>
          <a:p>
            <a:r>
              <a:rPr lang="en-US" sz="3100" dirty="0" smtClean="0"/>
              <a:t>Use an innovative statistical method which computes “</a:t>
            </a:r>
            <a:r>
              <a:rPr lang="en-US" sz="3100" dirty="0" err="1" smtClean="0"/>
              <a:t>Mahalanobis</a:t>
            </a:r>
            <a:r>
              <a:rPr lang="en-US" sz="3100" dirty="0" smtClean="0"/>
              <a:t> </a:t>
            </a:r>
            <a:r>
              <a:rPr lang="en-US" sz="3100" dirty="0" smtClean="0"/>
              <a:t>distance” [</a:t>
            </a:r>
            <a:r>
              <a:rPr lang="en-US" sz="3100" dirty="0" err="1"/>
              <a:t>Mahalanobis</a:t>
            </a:r>
            <a:r>
              <a:rPr lang="en-US" sz="3100" dirty="0"/>
              <a:t>, 1936</a:t>
            </a:r>
            <a:r>
              <a:rPr lang="en-US" sz="3100" dirty="0" smtClean="0"/>
              <a:t>].</a:t>
            </a:r>
            <a:endParaRPr lang="en-US" sz="3100" dirty="0" smtClean="0"/>
          </a:p>
          <a:p>
            <a:pPr lvl="1"/>
            <a:r>
              <a:rPr lang="en-US" sz="2700" dirty="0" smtClean="0"/>
              <a:t>Calculates how many standard deviations away is a point P from a distribution D.</a:t>
            </a:r>
          </a:p>
          <a:p>
            <a:endParaRPr lang="en-US" sz="3100" dirty="0"/>
          </a:p>
          <a:p>
            <a:r>
              <a:rPr lang="en-US" sz="3100" dirty="0" smtClean="0"/>
              <a:t>Proposed </a:t>
            </a:r>
            <a:r>
              <a:rPr lang="en-US" sz="3100" dirty="0"/>
              <a:t>algorithm utilizes both successful and failed test vectors.</a:t>
            </a:r>
          </a:p>
          <a:p>
            <a:pPr lvl="1"/>
            <a:r>
              <a:rPr lang="en-US" sz="2600" dirty="0"/>
              <a:t>Moving away from failed vectors will lead to solution in quicker iterations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26, 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smtClean="0"/>
              <a:t>VLSI Test Symposium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5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30.4|25.9|2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8|16.6|1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8|16.6|1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8|16.6|1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8|16.6|18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5389</TotalTime>
  <Words>1982</Words>
  <Application>Microsoft Office PowerPoint</Application>
  <PresentationFormat>On-screen Show (4:3)</PresentationFormat>
  <Paragraphs>307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Corbel</vt:lpstr>
      <vt:lpstr>Wingdings</vt:lpstr>
      <vt:lpstr>Wingdings 2</vt:lpstr>
      <vt:lpstr>Wingdings 3</vt:lpstr>
      <vt:lpstr>Module</vt:lpstr>
      <vt:lpstr>Failure Evasion: Statistically Solving the NP Complete Problem of Testing Difficult-to-Detect Faults</vt:lpstr>
      <vt:lpstr>Outline</vt:lpstr>
      <vt:lpstr>Purpose</vt:lpstr>
      <vt:lpstr>Background</vt:lpstr>
      <vt:lpstr>Overview of ATPG Research</vt:lpstr>
      <vt:lpstr>ATPG Research (contd..)</vt:lpstr>
      <vt:lpstr>Conceptual Outline</vt:lpstr>
      <vt:lpstr>PowerPoint Presentation</vt:lpstr>
      <vt:lpstr>Algorithm Genesis</vt:lpstr>
      <vt:lpstr>Mahalanobis Distance</vt:lpstr>
      <vt:lpstr>Graphical Illustration</vt:lpstr>
      <vt:lpstr>Applications of Mahalanobis Distance</vt:lpstr>
      <vt:lpstr>Proposed Implementation</vt:lpstr>
      <vt:lpstr>Algorithm: A Working Example</vt:lpstr>
      <vt:lpstr>After 5 Iterations..</vt:lpstr>
      <vt:lpstr>After 10 Iterations..</vt:lpstr>
      <vt:lpstr>After 15 Iterations..</vt:lpstr>
      <vt:lpstr>Results</vt:lpstr>
      <vt:lpstr>Presentation of Results</vt:lpstr>
      <vt:lpstr>Presentation (contd..)</vt:lpstr>
      <vt:lpstr>Test Circuit Analysis</vt:lpstr>
      <vt:lpstr>Test Circuit Results (#PIs = 6)</vt:lpstr>
      <vt:lpstr>Comparing Average Iterations</vt:lpstr>
      <vt:lpstr>Search Algorithm Complexity</vt:lpstr>
      <vt:lpstr>Conclusion</vt:lpstr>
      <vt:lpstr>PowerPoint Presentation</vt:lpstr>
      <vt:lpstr>References</vt:lpstr>
      <vt:lpstr>References (contd..)</vt:lpstr>
      <vt:lpstr>References (contd..)</vt:lpstr>
      <vt:lpstr>References (contd..)</vt:lpstr>
    </vt:vector>
  </TitlesOfParts>
  <Company>Auburn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Subthreshold Voltage High-k CMOS Devices Have Lowest Energy and High Process Tolerance</dc:title>
  <dc:creator>Murali Dharan</dc:creator>
  <cp:lastModifiedBy>Muralidharan Venkatasubramanian</cp:lastModifiedBy>
  <cp:revision>485</cp:revision>
  <dcterms:created xsi:type="dcterms:W3CDTF">2011-03-14T04:26:55Z</dcterms:created>
  <dcterms:modified xsi:type="dcterms:W3CDTF">2016-04-23T20:14:41Z</dcterms:modified>
</cp:coreProperties>
</file>